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4" r:id="rId4"/>
    <p:sldId id="258" r:id="rId5"/>
    <p:sldId id="259" r:id="rId6"/>
    <p:sldId id="260" r:id="rId7"/>
    <p:sldId id="262" r:id="rId8"/>
    <p:sldId id="263" r:id="rId9"/>
    <p:sldId id="266" r:id="rId10"/>
    <p:sldId id="261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6" autoAdjust="0"/>
    <p:restoredTop sz="94660"/>
  </p:normalViewPr>
  <p:slideViewPr>
    <p:cSldViewPr snapToGrid="0">
      <p:cViewPr varScale="1">
        <p:scale>
          <a:sx n="98" d="100"/>
          <a:sy n="98" d="100"/>
        </p:scale>
        <p:origin x="48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07E57-80BB-4785-BF4D-0D1FB67E4D7E}" type="datetimeFigureOut">
              <a:rPr lang="de-DE" smtClean="0"/>
              <a:t>03.06.2025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5A6F6-5A40-4747-8BDA-D7AF41B7D1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8966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5A6F6-5A40-4747-8BDA-D7AF41B7D15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6733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is Adam?</a:t>
            </a:r>
          </a:p>
          <a:p>
            <a:r>
              <a:rPr lang="en-US" b="1" dirty="0"/>
              <a:t>Adam</a:t>
            </a:r>
            <a:r>
              <a:rPr lang="en-US" dirty="0"/>
              <a:t> stands for:</a:t>
            </a:r>
          </a:p>
          <a:p>
            <a:r>
              <a:rPr lang="en-US" b="1" dirty="0"/>
              <a:t>Adaptive Moment Estimation</a:t>
            </a:r>
            <a:endParaRPr lang="en-US" dirty="0"/>
          </a:p>
          <a:p>
            <a:r>
              <a:rPr lang="en-US" dirty="0"/>
              <a:t>It's an optimizer that combines the strengths of two other optimizers:</a:t>
            </a:r>
          </a:p>
          <a:p>
            <a:r>
              <a:rPr lang="en-US" b="1" dirty="0"/>
              <a:t>Momentum</a:t>
            </a:r>
            <a:r>
              <a:rPr lang="en-US" dirty="0"/>
              <a:t> (which accelerates training),</a:t>
            </a:r>
          </a:p>
          <a:p>
            <a:r>
              <a:rPr lang="en-US" b="1" dirty="0" err="1"/>
              <a:t>RMSProp</a:t>
            </a:r>
            <a:r>
              <a:rPr lang="en-US" dirty="0"/>
              <a:t> (which adapts learning rates).</a:t>
            </a:r>
          </a:p>
          <a:p>
            <a:r>
              <a:rPr lang="en-US" b="1" dirty="0"/>
              <a:t>⚙️ How Adam works (simplified):</a:t>
            </a:r>
          </a:p>
          <a:p>
            <a:r>
              <a:rPr lang="en-US" dirty="0"/>
              <a:t>At each training step, Adam:</a:t>
            </a:r>
          </a:p>
          <a:p>
            <a:r>
              <a:rPr lang="en-US" dirty="0"/>
              <a:t>Calculates </a:t>
            </a:r>
            <a:r>
              <a:rPr lang="en-US" b="1" dirty="0"/>
              <a:t>gradient</a:t>
            </a:r>
            <a:r>
              <a:rPr lang="en-US" dirty="0"/>
              <a:t> (how wrong the model is),</a:t>
            </a:r>
          </a:p>
          <a:p>
            <a:r>
              <a:rPr lang="en-US" dirty="0"/>
              <a:t>Maintains a </a:t>
            </a:r>
            <a:r>
              <a:rPr lang="en-US" b="1" dirty="0"/>
              <a:t>moving average of past gradients</a:t>
            </a:r>
            <a:r>
              <a:rPr lang="en-US" dirty="0"/>
              <a:t> (momentum),</a:t>
            </a:r>
          </a:p>
          <a:p>
            <a:r>
              <a:rPr lang="en-US" dirty="0"/>
              <a:t>Adapts the </a:t>
            </a:r>
            <a:r>
              <a:rPr lang="en-US" b="1" dirty="0"/>
              <a:t>learning rate individually for each weight</a:t>
            </a:r>
            <a:r>
              <a:rPr lang="en-US" dirty="0"/>
              <a:t>,</a:t>
            </a:r>
          </a:p>
          <a:p>
            <a:r>
              <a:rPr lang="en-US" dirty="0"/>
              <a:t>Updates weights in a way that </a:t>
            </a:r>
            <a:r>
              <a:rPr lang="en-US" b="1" dirty="0"/>
              <a:t>converges fast and avoids oscillation</a:t>
            </a:r>
            <a:r>
              <a:rPr lang="en-US" dirty="0"/>
              <a:t>.</a:t>
            </a:r>
          </a:p>
          <a:p>
            <a:r>
              <a:rPr lang="en-US" b="1" dirty="0"/>
              <a:t>✅ Why use Adam?</a:t>
            </a:r>
          </a:p>
          <a:p>
            <a:r>
              <a:rPr lang="en-US" dirty="0" err="1"/>
              <a:t>FeatureBenefitAdaptive</a:t>
            </a:r>
            <a:r>
              <a:rPr lang="en-US" dirty="0"/>
              <a:t> learning </a:t>
            </a:r>
            <a:r>
              <a:rPr lang="en-US" dirty="0" err="1"/>
              <a:t>rateWorks</a:t>
            </a:r>
            <a:r>
              <a:rPr lang="en-US" dirty="0"/>
              <a:t> well with sparse or noisy </a:t>
            </a:r>
            <a:r>
              <a:rPr lang="en-US" dirty="0" err="1"/>
              <a:t>gradientsRequires</a:t>
            </a:r>
            <a:r>
              <a:rPr lang="en-US" dirty="0"/>
              <a:t> little </a:t>
            </a:r>
            <a:r>
              <a:rPr lang="en-US" dirty="0" err="1"/>
              <a:t>tuningDefault</a:t>
            </a:r>
            <a:r>
              <a:rPr lang="en-US" dirty="0"/>
              <a:t> settings often work </a:t>
            </a:r>
            <a:r>
              <a:rPr lang="en-US" dirty="0" err="1"/>
              <a:t>wellFast</a:t>
            </a:r>
            <a:r>
              <a:rPr lang="en-US" dirty="0"/>
              <a:t> </a:t>
            </a:r>
            <a:r>
              <a:rPr lang="en-US" dirty="0" err="1"/>
              <a:t>convergenceEspecially</a:t>
            </a:r>
            <a:r>
              <a:rPr lang="en-US" dirty="0"/>
              <a:t> helpful in deep </a:t>
            </a:r>
            <a:r>
              <a:rPr lang="en-US" dirty="0" err="1"/>
              <a:t>networksCombines</a:t>
            </a:r>
            <a:r>
              <a:rPr lang="en-US" dirty="0"/>
              <a:t> Momentum + </a:t>
            </a:r>
            <a:r>
              <a:rPr lang="en-US" dirty="0" err="1"/>
              <a:t>RMSPropMore</a:t>
            </a:r>
            <a:r>
              <a:rPr lang="en-US" dirty="0"/>
              <a:t> robust training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5A6F6-5A40-4747-8BDA-D7AF41B7D15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5623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6/1/2025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6/1/2025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6/1/2025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6/1/2025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6/1/2025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6/1/2025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6/1/2025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6/1/2025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6/1/2025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6/1/2025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6/1/2025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de-DE"/>
              <a:t>6/1/2025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image" Target="../media/image4.png"/><Relationship Id="rId16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5" Type="http://schemas.openxmlformats.org/officeDocument/2006/relationships/image" Target="../media/image1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Relationship Id="rId1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package" Target="../embeddings/Microsoft_Word_Document.docx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5.jpg"/><Relationship Id="rId3" Type="http://schemas.openxmlformats.org/officeDocument/2006/relationships/image" Target="../media/image7.png"/><Relationship Id="rId7" Type="http://schemas.openxmlformats.org/officeDocument/2006/relationships/image" Target="../media/image29.png"/><Relationship Id="rId12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9.jpg"/><Relationship Id="rId5" Type="http://schemas.openxmlformats.org/officeDocument/2006/relationships/image" Target="../media/image27.png"/><Relationship Id="rId10" Type="http://schemas.openxmlformats.org/officeDocument/2006/relationships/image" Target="../media/image10.jp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4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7.png"/><Relationship Id="rId7" Type="http://schemas.openxmlformats.org/officeDocument/2006/relationships/image" Target="../media/image1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644C2-6D24-AAF7-5BAD-341E7C790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1750981"/>
          </a:xfrm>
        </p:spPr>
        <p:txBody>
          <a:bodyPr/>
          <a:lstStyle/>
          <a:p>
            <a:pPr algn="l"/>
            <a:r>
              <a:rPr lang="fr-FR" sz="6000" b="1" dirty="0" err="1">
                <a:solidFill>
                  <a:srgbClr val="00B050"/>
                </a:solidFill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CryptoBot</a:t>
            </a:r>
            <a:r>
              <a:rPr lang="fr-FR" sz="6000" b="1" dirty="0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 </a:t>
            </a:r>
            <a:r>
              <a:rPr lang="fr-FR" sz="6000" b="1" dirty="0" err="1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with</a:t>
            </a:r>
            <a:r>
              <a:rPr lang="fr-FR" sz="6000" b="1" dirty="0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 </a:t>
            </a:r>
            <a:r>
              <a:rPr lang="fr-FR" sz="6000" b="1" dirty="0" err="1">
                <a:solidFill>
                  <a:srgbClr val="00B050"/>
                </a:solidFill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Binance</a:t>
            </a:r>
            <a:endParaRPr lang="de-DE" dirty="0">
              <a:solidFill>
                <a:srgbClr val="00B050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19427A-2718-70B9-A1F6-CEB24E5322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sz="8000" b="1" dirty="0">
                <a:solidFill>
                  <a:srgbClr val="00B050"/>
                </a:solidFill>
              </a:rPr>
              <a:t>OPA</a:t>
            </a:r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32336041-61BB-3054-C6A2-C1D524F2F161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030658" y="38841"/>
            <a:ext cx="3162300" cy="685800"/>
          </a:xfrm>
          <a:prstGeom prst="rect">
            <a:avLst/>
          </a:prstGeom>
          <a:ln/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A5501E1-6E6C-DB96-1689-E80DFB21F31D}"/>
              </a:ext>
            </a:extLst>
          </p:cNvPr>
          <p:cNvSpPr txBox="1"/>
          <p:nvPr/>
        </p:nvSpPr>
        <p:spPr>
          <a:xfrm>
            <a:off x="974319" y="6488668"/>
            <a:ext cx="6096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/>
              <a:t>OPA Bootcamp DE Feb 2025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8F3E417-BE0C-FD9C-9B1C-843EA4455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067" y="129527"/>
            <a:ext cx="2998819" cy="196031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88C725C-B76B-7A66-468C-BCE3F1681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2232" y="5076248"/>
            <a:ext cx="3074488" cy="165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19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82EB4-0034-CF0F-AF2F-ED35D409C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C30574-E573-720D-1BC2-A38958AE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4751" y="38841"/>
            <a:ext cx="2929062" cy="1077229"/>
          </a:xfrm>
        </p:spPr>
        <p:txBody>
          <a:bodyPr>
            <a:normAutofit fontScale="90000"/>
          </a:bodyPr>
          <a:lstStyle/>
          <a:p>
            <a:r>
              <a:rPr lang="de-DE" sz="5300" b="1" dirty="0">
                <a:solidFill>
                  <a:srgbClr val="00B050"/>
                </a:solidFill>
              </a:rPr>
              <a:t>OPA</a:t>
            </a:r>
            <a:br>
              <a:rPr lang="de-DE" dirty="0"/>
            </a:br>
            <a:r>
              <a:rPr lang="fr-FR" sz="1800" b="1" dirty="0" err="1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CryptoBot</a:t>
            </a:r>
            <a:r>
              <a:rPr lang="fr-FR" sz="1800" b="1" dirty="0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 </a:t>
            </a:r>
            <a:r>
              <a:rPr lang="fr-FR" sz="1800" b="1" dirty="0" err="1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with</a:t>
            </a:r>
            <a:r>
              <a:rPr lang="fr-FR" sz="1800" b="1" dirty="0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 </a:t>
            </a:r>
            <a:r>
              <a:rPr lang="fr-FR" sz="1800" b="1" dirty="0" err="1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Binance</a:t>
            </a:r>
            <a:br>
              <a:rPr lang="de-DE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47C1B0-12DF-B8C4-711E-AB0C43CD6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0055" y="1779742"/>
            <a:ext cx="8719630" cy="444596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API : </a:t>
            </a:r>
            <a:r>
              <a:rPr lang="de-DE" dirty="0" err="1"/>
              <a:t>athentication</a:t>
            </a:r>
            <a:r>
              <a:rPr lang="de-DE" dirty="0"/>
              <a:t> + </a:t>
            </a:r>
            <a:r>
              <a:rPr lang="de-DE" dirty="0" err="1"/>
              <a:t>authorization</a:t>
            </a:r>
            <a:r>
              <a:rPr lang="de-DE" dirty="0"/>
              <a:t> + </a:t>
            </a:r>
            <a:r>
              <a:rPr lang="de-DE" dirty="0" err="1"/>
              <a:t>performance</a:t>
            </a:r>
            <a:endParaRPr lang="de-DE" dirty="0"/>
          </a:p>
          <a:p>
            <a:r>
              <a:rPr lang="de-DE" dirty="0"/>
              <a:t>Database :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, </a:t>
            </a:r>
            <a:r>
              <a:rPr lang="de-DE" dirty="0" err="1"/>
              <a:t>cascading</a:t>
            </a:r>
            <a:r>
              <a:rPr lang="de-DE" dirty="0"/>
              <a:t> </a:t>
            </a:r>
            <a:r>
              <a:rPr lang="de-DE" dirty="0" err="1"/>
              <a:t>deletion</a:t>
            </a:r>
            <a:endParaRPr lang="de-DE" dirty="0"/>
          </a:p>
          <a:p>
            <a:r>
              <a:rPr lang="de-DE" dirty="0" err="1"/>
              <a:t>Streamlit</a:t>
            </a:r>
            <a:r>
              <a:rPr lang="de-DE" dirty="0"/>
              <a:t> :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interface</a:t>
            </a:r>
          </a:p>
          <a:p>
            <a:r>
              <a:rPr lang="de-DE" dirty="0" err="1"/>
              <a:t>Logging</a:t>
            </a:r>
            <a:r>
              <a:rPr lang="de-DE" dirty="0"/>
              <a:t> : </a:t>
            </a:r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logging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API, </a:t>
            </a:r>
            <a:r>
              <a:rPr lang="de-DE" dirty="0" err="1"/>
              <a:t>Streamlit</a:t>
            </a:r>
            <a:r>
              <a:rPr lang="de-DE" dirty="0"/>
              <a:t> and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loader</a:t>
            </a:r>
            <a:endParaRPr lang="de-DE" dirty="0"/>
          </a:p>
          <a:p>
            <a:r>
              <a:rPr lang="de-DE" dirty="0"/>
              <a:t>Data </a:t>
            </a:r>
            <a:r>
              <a:rPr lang="de-DE" dirty="0" err="1"/>
              <a:t>loader</a:t>
            </a:r>
            <a:r>
              <a:rPr lang="de-DE" dirty="0"/>
              <a:t> </a:t>
            </a:r>
            <a:r>
              <a:rPr lang="de-DE" dirty="0" err="1"/>
              <a:t>automation</a:t>
            </a:r>
            <a:r>
              <a:rPr lang="de-DE" dirty="0"/>
              <a:t>: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cron</a:t>
            </a:r>
            <a:r>
              <a:rPr lang="de-DE" dirty="0"/>
              <a:t> </a:t>
            </a:r>
            <a:r>
              <a:rPr lang="de-DE" dirty="0" err="1"/>
              <a:t>jobs</a:t>
            </a:r>
            <a:r>
              <a:rPr lang="de-DE" dirty="0"/>
              <a:t> (live </a:t>
            </a:r>
            <a:r>
              <a:rPr lang="de-DE" dirty="0" err="1"/>
              <a:t>ticker</a:t>
            </a:r>
            <a:r>
              <a:rPr lang="de-DE" dirty="0"/>
              <a:t>)</a:t>
            </a:r>
          </a:p>
          <a:p>
            <a:r>
              <a:rPr lang="de-DE" dirty="0"/>
              <a:t>GitHub </a:t>
            </a:r>
            <a:r>
              <a:rPr lang="de-DE" dirty="0" err="1"/>
              <a:t>actions</a:t>
            </a:r>
            <a:r>
              <a:rPr lang="de-DE" dirty="0"/>
              <a:t> : code review, </a:t>
            </a:r>
            <a:r>
              <a:rPr lang="de-DE" dirty="0" err="1"/>
              <a:t>pytest</a:t>
            </a:r>
            <a:endParaRPr lang="de-DE" dirty="0"/>
          </a:p>
          <a:p>
            <a:r>
              <a:rPr lang="de-DE" dirty="0" err="1"/>
              <a:t>AirFlow</a:t>
            </a:r>
            <a:r>
              <a:rPr lang="de-DE" dirty="0"/>
              <a:t> Automation : </a:t>
            </a:r>
            <a:r>
              <a:rPr lang="de-DE" dirty="0" err="1"/>
              <a:t>test</a:t>
            </a:r>
            <a:r>
              <a:rPr lang="de-DE" dirty="0"/>
              <a:t> + </a:t>
            </a:r>
            <a:r>
              <a:rPr lang="de-DE" dirty="0" err="1"/>
              <a:t>deployment</a:t>
            </a:r>
            <a:r>
              <a:rPr lang="de-DE" dirty="0"/>
              <a:t> + </a:t>
            </a:r>
            <a:r>
              <a:rPr lang="de-DE" dirty="0" err="1"/>
              <a:t>training</a:t>
            </a:r>
            <a:endParaRPr lang="de-DE" dirty="0"/>
          </a:p>
          <a:p>
            <a:r>
              <a:rPr lang="de-DE" dirty="0"/>
              <a:t>Monitoring</a:t>
            </a:r>
          </a:p>
          <a:p>
            <a:r>
              <a:rPr lang="de-DE" dirty="0"/>
              <a:t>Streaming </a:t>
            </a:r>
            <a:r>
              <a:rPr lang="de-DE" dirty="0" err="1"/>
              <a:t>with</a:t>
            </a:r>
            <a:r>
              <a:rPr lang="de-DE" dirty="0"/>
              <a:t> Kafka</a:t>
            </a:r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33937E18-03AD-01CA-B948-FCAD65589F5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030658" y="38841"/>
            <a:ext cx="3162300" cy="685800"/>
          </a:xfrm>
          <a:prstGeom prst="rect">
            <a:avLst/>
          </a:prstGeom>
          <a:ln/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CCD76F9-BD58-7CE2-BFC3-A2E6A0356DBC}"/>
              </a:ext>
            </a:extLst>
          </p:cNvPr>
          <p:cNvSpPr txBox="1"/>
          <p:nvPr/>
        </p:nvSpPr>
        <p:spPr>
          <a:xfrm>
            <a:off x="974319" y="6488668"/>
            <a:ext cx="6096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/>
              <a:t>OPA Bootcamp DE Feb 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83D6AE-DB41-1D0F-051E-B3DDD5F52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3813" y="-92510"/>
            <a:ext cx="985398" cy="90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B867D3E-C9DB-B1EE-D1B3-3964D5C9BEAA}"/>
              </a:ext>
            </a:extLst>
          </p:cNvPr>
          <p:cNvSpPr txBox="1">
            <a:spLocks/>
          </p:cNvSpPr>
          <p:nvPr/>
        </p:nvSpPr>
        <p:spPr>
          <a:xfrm>
            <a:off x="1173399" y="1169739"/>
            <a:ext cx="7796540" cy="438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2600" b="1" i="1" dirty="0" err="1">
                <a:solidFill>
                  <a:srgbClr val="00B050"/>
                </a:solidFill>
              </a:rPr>
              <a:t>Improvements</a:t>
            </a:r>
            <a:endParaRPr lang="de-DE" sz="2600" b="1" i="1" dirty="0">
              <a:solidFill>
                <a:srgbClr val="00B050"/>
              </a:solidFill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3D15008-D326-9D1B-2309-FF4B407E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15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13533-7186-66CA-E99A-25FA3B44F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91A41-363C-E395-A8DD-FAEC9155B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383" y="0"/>
            <a:ext cx="2885288" cy="1077229"/>
          </a:xfrm>
        </p:spPr>
        <p:txBody>
          <a:bodyPr>
            <a:normAutofit fontScale="90000"/>
          </a:bodyPr>
          <a:lstStyle/>
          <a:p>
            <a:r>
              <a:rPr lang="de-DE" sz="5300" b="1" dirty="0">
                <a:solidFill>
                  <a:srgbClr val="00B050"/>
                </a:solidFill>
              </a:rPr>
              <a:t>OPA</a:t>
            </a:r>
            <a:br>
              <a:rPr lang="de-DE" dirty="0"/>
            </a:br>
            <a:r>
              <a:rPr lang="fr-FR" sz="1800" b="1" dirty="0" err="1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CryptoBot</a:t>
            </a:r>
            <a:r>
              <a:rPr lang="fr-FR" sz="1800" b="1" dirty="0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 </a:t>
            </a:r>
            <a:r>
              <a:rPr lang="fr-FR" sz="1800" b="1" dirty="0" err="1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with</a:t>
            </a:r>
            <a:r>
              <a:rPr lang="fr-FR" sz="1800" b="1" dirty="0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 </a:t>
            </a:r>
            <a:r>
              <a:rPr lang="fr-FR" sz="1800" b="1" dirty="0" err="1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Binance</a:t>
            </a:r>
            <a:br>
              <a:rPr lang="de-DE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de-DE" dirty="0"/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C6DCCF31-4058-DCD3-1D11-1C65A7489D0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030658" y="38841"/>
            <a:ext cx="3162300" cy="685800"/>
          </a:xfrm>
          <a:prstGeom prst="rect">
            <a:avLst/>
          </a:prstGeom>
          <a:ln/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C6AD29C-D0E1-48FB-643F-29AC5EB418C2}"/>
              </a:ext>
            </a:extLst>
          </p:cNvPr>
          <p:cNvSpPr txBox="1"/>
          <p:nvPr/>
        </p:nvSpPr>
        <p:spPr>
          <a:xfrm>
            <a:off x="974319" y="6488668"/>
            <a:ext cx="6096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/>
              <a:t>OPA Bootcamp DE Feb 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42B500-E6A0-4EDB-8866-54079C6CE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3813" y="-92510"/>
            <a:ext cx="985398" cy="90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9EC144B-7862-4E4D-F06C-BF202FA5F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679" y="1077229"/>
            <a:ext cx="10201134" cy="43816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4400" b="1" i="1" dirty="0" err="1">
                <a:solidFill>
                  <a:srgbClr val="00B050"/>
                </a:solidFill>
              </a:rPr>
              <a:t>Thank</a:t>
            </a:r>
            <a:r>
              <a:rPr lang="de-DE" sz="4400" b="1" i="1" dirty="0">
                <a:solidFill>
                  <a:srgbClr val="00B050"/>
                </a:solidFill>
              </a:rPr>
              <a:t> </a:t>
            </a:r>
            <a:r>
              <a:rPr lang="de-DE" sz="4400" b="1" i="1" dirty="0" err="1">
                <a:solidFill>
                  <a:srgbClr val="00B050"/>
                </a:solidFill>
              </a:rPr>
              <a:t>you</a:t>
            </a:r>
            <a:endParaRPr lang="de-DE" sz="4400" b="1" i="1" dirty="0">
              <a:solidFill>
                <a:srgbClr val="00B050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8824F11-ECE9-3D7B-464D-672516C15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019" y="1801870"/>
            <a:ext cx="5433204" cy="4468095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1A571B-009D-86F9-671E-74E3E812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997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E40163-B9F4-3578-E2C2-10F780403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4751" y="38841"/>
            <a:ext cx="2929062" cy="1077229"/>
          </a:xfrm>
        </p:spPr>
        <p:txBody>
          <a:bodyPr>
            <a:normAutofit fontScale="90000"/>
          </a:bodyPr>
          <a:lstStyle/>
          <a:p>
            <a:r>
              <a:rPr lang="de-DE" sz="5300" b="1" dirty="0">
                <a:solidFill>
                  <a:srgbClr val="00B050"/>
                </a:solidFill>
              </a:rPr>
              <a:t>OPA</a:t>
            </a:r>
            <a:br>
              <a:rPr lang="de-DE" dirty="0"/>
            </a:br>
            <a:r>
              <a:rPr lang="fr-FR" sz="1800" b="1" dirty="0" err="1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CryptoBot</a:t>
            </a:r>
            <a:r>
              <a:rPr lang="fr-FR" sz="1800" b="1" dirty="0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 </a:t>
            </a:r>
            <a:r>
              <a:rPr lang="fr-FR" sz="1800" b="1" dirty="0" err="1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with</a:t>
            </a:r>
            <a:r>
              <a:rPr lang="fr-FR" sz="1800" b="1" dirty="0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 </a:t>
            </a:r>
            <a:r>
              <a:rPr lang="fr-FR" sz="1800" b="1" dirty="0" err="1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Binance</a:t>
            </a:r>
            <a:br>
              <a:rPr lang="de-DE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4BACEE-82A4-D7F8-E991-DD49CA438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047" y="1971352"/>
            <a:ext cx="3611939" cy="399782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Project </a:t>
            </a:r>
            <a:r>
              <a:rPr lang="de-DE" dirty="0" err="1"/>
              <a:t>scope</a:t>
            </a:r>
            <a:endParaRPr lang="de-DE" dirty="0"/>
          </a:p>
          <a:p>
            <a:r>
              <a:rPr lang="de-DE" dirty="0"/>
              <a:t>Architecture</a:t>
            </a:r>
          </a:p>
          <a:p>
            <a:r>
              <a:rPr lang="de-DE" dirty="0"/>
              <a:t>Database </a:t>
            </a:r>
            <a:r>
              <a:rPr lang="de-DE" dirty="0" err="1"/>
              <a:t>structure</a:t>
            </a:r>
            <a:endParaRPr lang="de-DE" dirty="0"/>
          </a:p>
          <a:p>
            <a:r>
              <a:rPr lang="de-DE" dirty="0"/>
              <a:t>API</a:t>
            </a:r>
          </a:p>
          <a:p>
            <a:r>
              <a:rPr lang="de-DE" dirty="0"/>
              <a:t>Data </a:t>
            </a:r>
            <a:r>
              <a:rPr lang="de-DE" dirty="0" err="1"/>
              <a:t>loader</a:t>
            </a:r>
            <a:r>
              <a:rPr lang="de-DE" dirty="0"/>
              <a:t> (</a:t>
            </a:r>
            <a:r>
              <a:rPr lang="de-DE" dirty="0" err="1"/>
              <a:t>Bionance</a:t>
            </a:r>
            <a:r>
              <a:rPr lang="de-DE" dirty="0"/>
              <a:t>)</a:t>
            </a:r>
          </a:p>
          <a:p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(LSTM)</a:t>
            </a:r>
          </a:p>
          <a:p>
            <a:r>
              <a:rPr lang="de-DE" dirty="0" err="1"/>
              <a:t>Streamlit</a:t>
            </a:r>
            <a:r>
              <a:rPr lang="de-DE" dirty="0"/>
              <a:t> (Dashboard)</a:t>
            </a:r>
          </a:p>
          <a:p>
            <a:r>
              <a:rPr lang="de-DE" dirty="0" err="1"/>
              <a:t>Improvements</a:t>
            </a:r>
            <a:endParaRPr lang="de-DE" dirty="0"/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FEE34863-B194-686A-052B-B68A1556181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030658" y="38841"/>
            <a:ext cx="3162300" cy="685800"/>
          </a:xfrm>
          <a:prstGeom prst="rect">
            <a:avLst/>
          </a:prstGeom>
          <a:ln/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A4F9F2F-EC93-0E1E-B0E1-590D451AF6BF}"/>
              </a:ext>
            </a:extLst>
          </p:cNvPr>
          <p:cNvSpPr txBox="1"/>
          <p:nvPr/>
        </p:nvSpPr>
        <p:spPr>
          <a:xfrm>
            <a:off x="974319" y="6488668"/>
            <a:ext cx="6096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/>
              <a:t>OPA Bootcamp DE Feb 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A3336C-645A-EB1D-5D1E-4D9B96A01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3813" y="-92510"/>
            <a:ext cx="985398" cy="90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ACA2960-FE14-4E6F-E4D4-D150BDCF2685}"/>
              </a:ext>
            </a:extLst>
          </p:cNvPr>
          <p:cNvSpPr txBox="1">
            <a:spLocks/>
          </p:cNvSpPr>
          <p:nvPr/>
        </p:nvSpPr>
        <p:spPr>
          <a:xfrm>
            <a:off x="1173399" y="1145420"/>
            <a:ext cx="7796540" cy="438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2600" b="1" i="1" dirty="0">
                <a:solidFill>
                  <a:srgbClr val="00B050"/>
                </a:solidFill>
              </a:rPr>
              <a:t>Content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83BAA02-2BAB-3C8D-32A9-2A4D64426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699" y="4516739"/>
            <a:ext cx="1666875" cy="74863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E03DB8C-15F6-26C1-CAC2-5E71769E5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598" y="3000182"/>
            <a:ext cx="1244133" cy="73438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9E30DAB-98DD-B229-32FE-9C4B6863A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0846" y="1641839"/>
            <a:ext cx="857250" cy="7334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5E67BA6-B08C-9B65-0F50-DC677019D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8477" y="3281751"/>
            <a:ext cx="752475" cy="79057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65D10FD-1887-EE4A-D03D-D0B61DCFE8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362" y="4225559"/>
            <a:ext cx="1000125" cy="79057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3B54184-3AAC-3C32-C5D5-A483647F1D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1367" y="5791364"/>
            <a:ext cx="704850" cy="80962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21FC76C1-26BA-C58B-10AD-BF71A25E23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0587" y="1990945"/>
            <a:ext cx="676275" cy="8001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31278E42-BB69-E071-0560-14C180F00A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83502" y="5648146"/>
            <a:ext cx="838200" cy="7429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F71E4255-15FF-633B-6880-E4681A1A8B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1700" y="1784717"/>
            <a:ext cx="847725" cy="84772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8DB5F28-3A82-E205-31CB-A27B168075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80514" y="3438914"/>
            <a:ext cx="1666875" cy="47625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D8A49EEE-B159-EAEC-7F58-7AF5BB48C2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80514" y="5791364"/>
            <a:ext cx="1074976" cy="4973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FBC626-7966-CFCF-83EA-4F55EFC76B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11501" y="2232564"/>
            <a:ext cx="934289" cy="71868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E5D7BE2-7DF0-A1A5-DB9A-1B211B154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61242" y="4562211"/>
            <a:ext cx="1095375" cy="733425"/>
          </a:xfrm>
          <a:prstGeom prst="rect">
            <a:avLst/>
          </a:prstGeom>
        </p:spPr>
      </p:pic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12A31788-424D-AE78-F0A5-7E04CA079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092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BFD70-3FEF-CFEF-C8A9-AAC5C9845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D0BDD8-9024-C64C-E74D-6CE431DC3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383" y="0"/>
            <a:ext cx="2885288" cy="1077229"/>
          </a:xfrm>
        </p:spPr>
        <p:txBody>
          <a:bodyPr>
            <a:normAutofit fontScale="90000"/>
          </a:bodyPr>
          <a:lstStyle/>
          <a:p>
            <a:r>
              <a:rPr lang="de-DE" sz="5300" b="1" dirty="0">
                <a:solidFill>
                  <a:srgbClr val="00B050"/>
                </a:solidFill>
              </a:rPr>
              <a:t>OPA</a:t>
            </a:r>
            <a:br>
              <a:rPr lang="de-DE" dirty="0"/>
            </a:br>
            <a:r>
              <a:rPr lang="fr-FR" sz="1800" b="1" dirty="0" err="1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CryptoBot</a:t>
            </a:r>
            <a:r>
              <a:rPr lang="fr-FR" sz="1800" b="1" dirty="0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 </a:t>
            </a:r>
            <a:r>
              <a:rPr lang="fr-FR" sz="1800" b="1" dirty="0" err="1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with</a:t>
            </a:r>
            <a:r>
              <a:rPr lang="fr-FR" sz="1800" b="1" dirty="0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 </a:t>
            </a:r>
            <a:r>
              <a:rPr lang="fr-FR" sz="1800" b="1" dirty="0" err="1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Binance</a:t>
            </a:r>
            <a:br>
              <a:rPr lang="de-DE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BA36DF-9D33-A682-47CA-BE708B35A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399" y="1169739"/>
            <a:ext cx="7796540" cy="4381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600" b="1" i="1" dirty="0">
                <a:solidFill>
                  <a:srgbClr val="00B050"/>
                </a:solidFill>
              </a:rPr>
              <a:t>Project </a:t>
            </a:r>
            <a:r>
              <a:rPr lang="de-DE" sz="2600" b="1" i="1" dirty="0" err="1">
                <a:solidFill>
                  <a:srgbClr val="00B050"/>
                </a:solidFill>
              </a:rPr>
              <a:t>scope</a:t>
            </a:r>
            <a:endParaRPr lang="de-DE" sz="2600" b="1" i="1" dirty="0">
              <a:solidFill>
                <a:srgbClr val="00B050"/>
              </a:solidFill>
            </a:endParaRPr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80ECFAFE-BB15-6DB6-2948-A749A3A72BB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030658" y="38841"/>
            <a:ext cx="3162300" cy="685800"/>
          </a:xfrm>
          <a:prstGeom prst="rect">
            <a:avLst/>
          </a:prstGeom>
          <a:ln/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4AF3B14-BDBC-7DF2-69B5-D8A9BF5F66CD}"/>
              </a:ext>
            </a:extLst>
          </p:cNvPr>
          <p:cNvSpPr txBox="1"/>
          <p:nvPr/>
        </p:nvSpPr>
        <p:spPr>
          <a:xfrm>
            <a:off x="974319" y="6488668"/>
            <a:ext cx="6096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/>
              <a:t>OPA Bootcamp DE Feb 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805DF8-C9C4-3166-9042-1D9D5A760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3813" y="-92510"/>
            <a:ext cx="985398" cy="90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827071A-2DA9-37DD-9A1B-F6D3E9376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374" y="1775297"/>
            <a:ext cx="9235009" cy="3185492"/>
          </a:xfrm>
          <a:prstGeom prst="rect">
            <a:avLst/>
          </a:prstGeom>
        </p:spPr>
      </p:pic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F8F014E-0F16-7AAF-C64F-8EA5529E2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17" name="Objekt 16">
            <a:extLst>
              <a:ext uri="{FF2B5EF4-FFF2-40B4-BE49-F238E27FC236}">
                <a16:creationId xmlns:a16="http://schemas.microsoft.com/office/drawing/2014/main" id="{B86B8C7D-C912-9BD9-D0CA-A8C78A670F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831840"/>
              </p:ext>
            </p:extLst>
          </p:nvPr>
        </p:nvGraphicFramePr>
        <p:xfrm>
          <a:off x="5346970" y="2380271"/>
          <a:ext cx="9144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5" imgW="914634" imgH="781032" progId="Word.Document.12">
                  <p:embed/>
                </p:oleObj>
              </mc:Choice>
              <mc:Fallback>
                <p:oleObj name="Document" showAsIcon="1" r:id="rId5" imgW="914634" imgH="7810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6970" y="2380271"/>
                        <a:ext cx="914400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F967D2C-5403-1BF9-E99E-E175F5385C88}"/>
              </a:ext>
            </a:extLst>
          </p:cNvPr>
          <p:cNvSpPr txBox="1">
            <a:spLocks/>
          </p:cNvSpPr>
          <p:nvPr/>
        </p:nvSpPr>
        <p:spPr>
          <a:xfrm>
            <a:off x="1692613" y="5082703"/>
            <a:ext cx="4484451" cy="1269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Team</a:t>
            </a:r>
            <a:endParaRPr lang="de-DE" dirty="0"/>
          </a:p>
          <a:p>
            <a:pPr lvl="1"/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 </a:t>
            </a:r>
            <a:r>
              <a:rPr lang="de-DE" dirty="0">
                <a:solidFill>
                  <a:srgbClr val="FF0000"/>
                </a:solidFill>
              </a:rPr>
              <a:t>(</a:t>
            </a:r>
            <a:r>
              <a:rPr lang="de-DE" dirty="0" err="1">
                <a:solidFill>
                  <a:srgbClr val="FF0000"/>
                </a:solidFill>
              </a:rPr>
              <a:t>two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decided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leave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project</a:t>
            </a:r>
            <a:r>
              <a:rPr lang="de-DE" dirty="0">
                <a:solidFill>
                  <a:srgbClr val="FF0000"/>
                </a:solidFill>
              </a:rPr>
              <a:t> after </a:t>
            </a:r>
            <a:r>
              <a:rPr lang="de-DE" dirty="0" err="1">
                <a:solidFill>
                  <a:srgbClr val="FF0000"/>
                </a:solidFill>
              </a:rPr>
              <a:t>some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basic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invovement</a:t>
            </a:r>
            <a:r>
              <a:rPr lang="de-DE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4B7F843-6116-D0D4-6299-681688944DE0}"/>
              </a:ext>
            </a:extLst>
          </p:cNvPr>
          <p:cNvSpPr txBox="1">
            <a:spLocks/>
          </p:cNvSpPr>
          <p:nvPr/>
        </p:nvSpPr>
        <p:spPr>
          <a:xfrm>
            <a:off x="6619498" y="4968597"/>
            <a:ext cx="3611939" cy="1264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Project </a:t>
            </a:r>
            <a:r>
              <a:rPr lang="de-DE" dirty="0" err="1"/>
              <a:t>name</a:t>
            </a:r>
            <a:endParaRPr lang="de-DE" sz="1600" dirty="0"/>
          </a:p>
          <a:p>
            <a:pPr lvl="1"/>
            <a:r>
              <a:rPr lang="de-DE" sz="1200" b="1" dirty="0">
                <a:solidFill>
                  <a:srgbClr val="00B050"/>
                </a:solidFill>
              </a:rPr>
              <a:t>OPA</a:t>
            </a:r>
          </a:p>
        </p:txBody>
      </p:sp>
    </p:spTree>
    <p:extLst>
      <p:ext uri="{BB962C8B-B14F-4D97-AF65-F5344CB8AC3E}">
        <p14:creationId xmlns:p14="http://schemas.microsoft.com/office/powerpoint/2010/main" val="985194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46B15-5A34-5B3F-80B4-38E56B2A4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1C97F1-7A24-2A24-782A-E6911608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383" y="0"/>
            <a:ext cx="2885288" cy="1077229"/>
          </a:xfrm>
        </p:spPr>
        <p:txBody>
          <a:bodyPr>
            <a:normAutofit fontScale="90000"/>
          </a:bodyPr>
          <a:lstStyle/>
          <a:p>
            <a:r>
              <a:rPr lang="de-DE" sz="5300" b="1" dirty="0">
                <a:solidFill>
                  <a:srgbClr val="00B050"/>
                </a:solidFill>
              </a:rPr>
              <a:t>OPA</a:t>
            </a:r>
            <a:br>
              <a:rPr lang="de-DE" dirty="0"/>
            </a:br>
            <a:r>
              <a:rPr lang="fr-FR" sz="1800" b="1" dirty="0" err="1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CryptoBot</a:t>
            </a:r>
            <a:r>
              <a:rPr lang="fr-FR" sz="1800" b="1" dirty="0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 </a:t>
            </a:r>
            <a:r>
              <a:rPr lang="fr-FR" sz="1800" b="1" dirty="0" err="1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with</a:t>
            </a:r>
            <a:r>
              <a:rPr lang="fr-FR" sz="1800" b="1" dirty="0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 </a:t>
            </a:r>
            <a:r>
              <a:rPr lang="fr-FR" sz="1800" b="1" dirty="0" err="1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Binance</a:t>
            </a:r>
            <a:br>
              <a:rPr lang="de-DE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CE9302-59EC-EE2C-0CCD-554A33052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399" y="1145420"/>
            <a:ext cx="7796540" cy="43816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DE" sz="2600" b="1" i="1" dirty="0">
                <a:solidFill>
                  <a:srgbClr val="00B050"/>
                </a:solidFill>
              </a:rPr>
              <a:t>Architecture</a:t>
            </a:r>
            <a:r>
              <a:rPr lang="de-DE" dirty="0"/>
              <a:t> (Docker </a:t>
            </a:r>
            <a:r>
              <a:rPr lang="de-DE" dirty="0" err="1"/>
              <a:t>containers</a:t>
            </a:r>
            <a:r>
              <a:rPr lang="de-DE" dirty="0"/>
              <a:t>)</a:t>
            </a:r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B583B56C-52A6-ABD1-45B0-09BC116E661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030658" y="38841"/>
            <a:ext cx="3162300" cy="685800"/>
          </a:xfrm>
          <a:prstGeom prst="rect">
            <a:avLst/>
          </a:prstGeom>
          <a:ln/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0768C0A-3041-ED3C-09EF-9DA86F228D06}"/>
              </a:ext>
            </a:extLst>
          </p:cNvPr>
          <p:cNvSpPr txBox="1"/>
          <p:nvPr/>
        </p:nvSpPr>
        <p:spPr>
          <a:xfrm>
            <a:off x="974319" y="6488668"/>
            <a:ext cx="6096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/>
              <a:t>OPA Bootcamp DE Feb 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2255C0-1296-98C3-D563-0FA75E727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3813" y="-92510"/>
            <a:ext cx="985398" cy="90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02ED8A1-F767-2A2A-9D3B-1BFAAF748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579" y="1645033"/>
            <a:ext cx="7183875" cy="4771291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4A5AD98-92F7-95FD-ACE4-19D4A0FE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005ECF2-1334-43B6-0545-E97C03FDC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216" y="2300591"/>
            <a:ext cx="2345273" cy="2962072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0048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A730F-97DD-5A0B-20F2-3F666456F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1435690-9AEB-49CB-1ED1-1D1792F1E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017" y="1649933"/>
            <a:ext cx="7486705" cy="48387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96A8666-F2E0-9F21-D617-E0447869E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383" y="0"/>
            <a:ext cx="2885288" cy="1077229"/>
          </a:xfrm>
        </p:spPr>
        <p:txBody>
          <a:bodyPr>
            <a:normAutofit fontScale="90000"/>
          </a:bodyPr>
          <a:lstStyle/>
          <a:p>
            <a:r>
              <a:rPr lang="de-DE" sz="5300" b="1" dirty="0">
                <a:solidFill>
                  <a:srgbClr val="00B050"/>
                </a:solidFill>
              </a:rPr>
              <a:t>OPA</a:t>
            </a:r>
            <a:br>
              <a:rPr lang="de-DE" dirty="0"/>
            </a:br>
            <a:r>
              <a:rPr lang="fr-FR" sz="1800" b="1" dirty="0" err="1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CryptoBot</a:t>
            </a:r>
            <a:r>
              <a:rPr lang="fr-FR" sz="1800" b="1" dirty="0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 </a:t>
            </a:r>
            <a:r>
              <a:rPr lang="fr-FR" sz="1800" b="1" dirty="0" err="1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with</a:t>
            </a:r>
            <a:r>
              <a:rPr lang="fr-FR" sz="1800" b="1" dirty="0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 </a:t>
            </a:r>
            <a:r>
              <a:rPr lang="fr-FR" sz="1800" b="1" dirty="0" err="1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Binance</a:t>
            </a:r>
            <a:br>
              <a:rPr lang="de-DE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E27F94-C0D9-C6C8-576F-EA443C71B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399" y="1169739"/>
            <a:ext cx="7796540" cy="43816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de-DE" sz="2600" b="1" i="1" dirty="0">
                <a:solidFill>
                  <a:srgbClr val="00B050"/>
                </a:solidFill>
              </a:rPr>
              <a:t>Database </a:t>
            </a:r>
            <a:r>
              <a:rPr lang="de-DE" sz="2600" b="1" i="1" dirty="0" err="1">
                <a:solidFill>
                  <a:srgbClr val="00B050"/>
                </a:solidFill>
              </a:rPr>
              <a:t>structure</a:t>
            </a:r>
            <a:endParaRPr lang="de-DE" sz="2600" b="1" i="1" dirty="0">
              <a:solidFill>
                <a:srgbClr val="00B050"/>
              </a:solidFill>
            </a:endParaRPr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4BDA8B68-8C92-3DB3-AEB2-F3D61A085753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030658" y="38841"/>
            <a:ext cx="3162300" cy="685800"/>
          </a:xfrm>
          <a:prstGeom prst="rect">
            <a:avLst/>
          </a:prstGeom>
          <a:ln/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C8AAB7E-B9E5-C184-30CE-DED01C2DC066}"/>
              </a:ext>
            </a:extLst>
          </p:cNvPr>
          <p:cNvSpPr txBox="1"/>
          <p:nvPr/>
        </p:nvSpPr>
        <p:spPr>
          <a:xfrm>
            <a:off x="974319" y="6488668"/>
            <a:ext cx="6096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/>
              <a:t>OPA Bootcamp DE Feb 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9B3CC2-F1BB-CC83-636C-135C18E57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3813" y="-92510"/>
            <a:ext cx="985398" cy="90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2659B6-C8EB-1283-1879-FB4ED65132A6}"/>
              </a:ext>
            </a:extLst>
          </p:cNvPr>
          <p:cNvCxnSpPr>
            <a:cxnSpLocks/>
          </p:cNvCxnSpPr>
          <p:nvPr/>
        </p:nvCxnSpPr>
        <p:spPr>
          <a:xfrm>
            <a:off x="5250728" y="4809700"/>
            <a:ext cx="13154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C355C36-ED83-D262-E7C3-4F6C10D1CF71}"/>
              </a:ext>
            </a:extLst>
          </p:cNvPr>
          <p:cNvCxnSpPr>
            <a:cxnSpLocks/>
          </p:cNvCxnSpPr>
          <p:nvPr/>
        </p:nvCxnSpPr>
        <p:spPr>
          <a:xfrm>
            <a:off x="5250728" y="4972862"/>
            <a:ext cx="13154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3632CA7C-9BE8-FC9E-7973-8D7530809E00}"/>
              </a:ext>
            </a:extLst>
          </p:cNvPr>
          <p:cNvCxnSpPr>
            <a:cxnSpLocks/>
          </p:cNvCxnSpPr>
          <p:nvPr/>
        </p:nvCxnSpPr>
        <p:spPr>
          <a:xfrm>
            <a:off x="5250728" y="5135253"/>
            <a:ext cx="19609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5D743FA-D171-ACAD-987D-58ED82AB54B4}"/>
              </a:ext>
            </a:extLst>
          </p:cNvPr>
          <p:cNvCxnSpPr>
            <a:cxnSpLocks/>
          </p:cNvCxnSpPr>
          <p:nvPr/>
        </p:nvCxnSpPr>
        <p:spPr>
          <a:xfrm>
            <a:off x="5250728" y="3165495"/>
            <a:ext cx="160240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B22ADCDB-3E8C-F720-42D2-D4AB65C2E1EC}"/>
              </a:ext>
            </a:extLst>
          </p:cNvPr>
          <p:cNvCxnSpPr>
            <a:cxnSpLocks/>
          </p:cNvCxnSpPr>
          <p:nvPr/>
        </p:nvCxnSpPr>
        <p:spPr>
          <a:xfrm>
            <a:off x="5225887" y="5297641"/>
            <a:ext cx="198576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FFE9B7E-11AE-294A-9D03-D863504CA4B0}"/>
              </a:ext>
            </a:extLst>
          </p:cNvPr>
          <p:cNvCxnSpPr>
            <a:cxnSpLocks/>
          </p:cNvCxnSpPr>
          <p:nvPr/>
        </p:nvCxnSpPr>
        <p:spPr>
          <a:xfrm>
            <a:off x="5250728" y="5475657"/>
            <a:ext cx="80120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492786B9-C42F-1788-8DED-8A74967B4436}"/>
              </a:ext>
            </a:extLst>
          </p:cNvPr>
          <p:cNvCxnSpPr>
            <a:cxnSpLocks/>
          </p:cNvCxnSpPr>
          <p:nvPr/>
        </p:nvCxnSpPr>
        <p:spPr>
          <a:xfrm>
            <a:off x="7997743" y="2053002"/>
            <a:ext cx="1799303" cy="70965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8C45C121-DD53-09B3-6DA9-89BDF26847EB}"/>
              </a:ext>
            </a:extLst>
          </p:cNvPr>
          <p:cNvCxnSpPr>
            <a:cxnSpLocks/>
          </p:cNvCxnSpPr>
          <p:nvPr/>
        </p:nvCxnSpPr>
        <p:spPr>
          <a:xfrm flipV="1">
            <a:off x="7997743" y="2010973"/>
            <a:ext cx="1799303" cy="75168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5378F36B-5FF5-F721-D56A-AEC65EF1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D4BEC8E-57A2-11A1-8DF9-49BB390035FA}"/>
              </a:ext>
            </a:extLst>
          </p:cNvPr>
          <p:cNvSpPr txBox="1"/>
          <p:nvPr/>
        </p:nvSpPr>
        <p:spPr>
          <a:xfrm>
            <a:off x="7470493" y="5534372"/>
            <a:ext cx="1683584" cy="307777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de-DE" sz="1400" dirty="0">
                <a:solidFill>
                  <a:srgbClr val="FF0000"/>
                </a:solidFill>
              </a:rPr>
              <a:t>Not </a:t>
            </a:r>
            <a:r>
              <a:rPr lang="de-DE" sz="1400" dirty="0" err="1">
                <a:solidFill>
                  <a:srgbClr val="FF0000"/>
                </a:solidFill>
              </a:rPr>
              <a:t>implemented</a:t>
            </a:r>
            <a:endParaRPr lang="de-DE" sz="1400" dirty="0">
              <a:solidFill>
                <a:srgbClr val="FF00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1145656-96ED-54EC-93DC-1564BEC0B8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8374" y="1607728"/>
            <a:ext cx="6762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43FE8-B234-5825-3A29-5626E56DF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FFF46-F975-DEC0-6813-0866D77E4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383" y="0"/>
            <a:ext cx="2885288" cy="1077229"/>
          </a:xfrm>
        </p:spPr>
        <p:txBody>
          <a:bodyPr>
            <a:normAutofit fontScale="90000"/>
          </a:bodyPr>
          <a:lstStyle/>
          <a:p>
            <a:r>
              <a:rPr lang="de-DE" sz="5300" b="1" dirty="0">
                <a:solidFill>
                  <a:srgbClr val="00B050"/>
                </a:solidFill>
              </a:rPr>
              <a:t>OPA</a:t>
            </a:r>
            <a:br>
              <a:rPr lang="de-DE" dirty="0"/>
            </a:br>
            <a:r>
              <a:rPr lang="fr-FR" sz="1800" b="1" dirty="0" err="1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CryptoBot</a:t>
            </a:r>
            <a:r>
              <a:rPr lang="fr-FR" sz="1800" b="1" dirty="0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 </a:t>
            </a:r>
            <a:r>
              <a:rPr lang="fr-FR" sz="1800" b="1" dirty="0" err="1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with</a:t>
            </a:r>
            <a:r>
              <a:rPr lang="fr-FR" sz="1800" b="1" dirty="0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 </a:t>
            </a:r>
            <a:r>
              <a:rPr lang="fr-FR" sz="1800" b="1" dirty="0" err="1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Binance</a:t>
            </a:r>
            <a:br>
              <a:rPr lang="de-DE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7D1E40-0CF0-AD58-21F3-60542DE1C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399" y="1169739"/>
            <a:ext cx="7796540" cy="4381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600" b="1" i="1" dirty="0">
                <a:solidFill>
                  <a:srgbClr val="00B050"/>
                </a:solidFill>
              </a:rPr>
              <a:t>API</a:t>
            </a:r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138420AC-CBCE-5533-2D17-5F9ED762346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030658" y="38841"/>
            <a:ext cx="3162300" cy="685800"/>
          </a:xfrm>
          <a:prstGeom prst="rect">
            <a:avLst/>
          </a:prstGeom>
          <a:ln/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AE8E494-F9BB-768F-E622-03FE195A8B71}"/>
              </a:ext>
            </a:extLst>
          </p:cNvPr>
          <p:cNvSpPr txBox="1"/>
          <p:nvPr/>
        </p:nvSpPr>
        <p:spPr>
          <a:xfrm>
            <a:off x="974319" y="6488668"/>
            <a:ext cx="6096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/>
              <a:t>OPA Bootcamp DE Feb 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97EBD4-C389-F3BA-CDCE-403493437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3813" y="-92510"/>
            <a:ext cx="985398" cy="90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A31FD9C-984B-53FC-3B68-C78A4D6BD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9D65AD4-F81B-D6D5-EDCA-25757D56B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300" y="3751360"/>
            <a:ext cx="4506831" cy="109963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10FB116-0DC7-FA77-9CE4-EA1D3FD11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431" y="1046450"/>
            <a:ext cx="3828389" cy="254375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67D3E7B-599D-8642-B526-52A3941040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7877" y="2318326"/>
            <a:ext cx="3943379" cy="122873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435A21D-57D6-678B-3D0D-19C6313CEC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5876" y="1228517"/>
            <a:ext cx="2733695" cy="80963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2B93768-7D29-EC7B-03ED-221431BEC2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6039" y="3688524"/>
            <a:ext cx="4798837" cy="268945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9158ED0-6928-6B14-BDD4-6760B5B78A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0120" y="5033253"/>
            <a:ext cx="4753010" cy="1228734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B7B3CC47-8BE7-AA48-098B-D9312B0EC891}"/>
              </a:ext>
            </a:extLst>
          </p:cNvPr>
          <p:cNvCxnSpPr>
            <a:cxnSpLocks/>
          </p:cNvCxnSpPr>
          <p:nvPr/>
        </p:nvCxnSpPr>
        <p:spPr>
          <a:xfrm>
            <a:off x="7155734" y="6045064"/>
            <a:ext cx="367601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D0384DCC-0955-737E-9552-97F6F621D461}"/>
              </a:ext>
            </a:extLst>
          </p:cNvPr>
          <p:cNvSpPr txBox="1"/>
          <p:nvPr/>
        </p:nvSpPr>
        <p:spPr>
          <a:xfrm>
            <a:off x="9409546" y="6444247"/>
            <a:ext cx="1683584" cy="307777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de-DE" sz="1400" dirty="0">
                <a:solidFill>
                  <a:srgbClr val="FF0000"/>
                </a:solidFill>
              </a:rPr>
              <a:t>Not </a:t>
            </a:r>
            <a:r>
              <a:rPr lang="de-DE" sz="1400" dirty="0" err="1">
                <a:solidFill>
                  <a:srgbClr val="FF0000"/>
                </a:solidFill>
              </a:rPr>
              <a:t>implemented</a:t>
            </a:r>
            <a:endParaRPr lang="de-DE" sz="1400" dirty="0">
              <a:solidFill>
                <a:srgbClr val="FF0000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4608FF4-784E-D4E1-D5DA-EB5E83271B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79364" y="1077229"/>
            <a:ext cx="645261" cy="55205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CF53E43-E7D9-76D8-81E7-FF29999638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78731" y="1763692"/>
            <a:ext cx="645894" cy="38125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1729454-2FCE-2EB2-D1A2-9055C2D762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78731" y="2213858"/>
            <a:ext cx="645894" cy="38125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3DD5DFA0-EF04-3186-755B-1B33E41EA6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78729" y="2720087"/>
            <a:ext cx="645895" cy="57249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141A139B-2CA4-D440-8E4E-9093C2459F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47830" y="3438343"/>
            <a:ext cx="64589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1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296AA-6213-3DCA-1FFF-FCA307F5F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AEDC36-E50A-1A83-5841-ACCEF160B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383" y="0"/>
            <a:ext cx="2885288" cy="1077229"/>
          </a:xfrm>
        </p:spPr>
        <p:txBody>
          <a:bodyPr>
            <a:normAutofit fontScale="90000"/>
          </a:bodyPr>
          <a:lstStyle/>
          <a:p>
            <a:r>
              <a:rPr lang="de-DE" sz="5300" b="1" dirty="0">
                <a:solidFill>
                  <a:srgbClr val="00B050"/>
                </a:solidFill>
              </a:rPr>
              <a:t>OPA</a:t>
            </a:r>
            <a:br>
              <a:rPr lang="de-DE" dirty="0"/>
            </a:br>
            <a:r>
              <a:rPr lang="fr-FR" sz="1800" b="1" dirty="0" err="1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CryptoBot</a:t>
            </a:r>
            <a:r>
              <a:rPr lang="fr-FR" sz="1800" b="1" dirty="0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 </a:t>
            </a:r>
            <a:r>
              <a:rPr lang="fr-FR" sz="1800" b="1" dirty="0" err="1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with</a:t>
            </a:r>
            <a:r>
              <a:rPr lang="fr-FR" sz="1800" b="1" dirty="0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 </a:t>
            </a:r>
            <a:r>
              <a:rPr lang="fr-FR" sz="1800" b="1" dirty="0" err="1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Binance</a:t>
            </a:r>
            <a:br>
              <a:rPr lang="de-DE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5BF868-5216-8980-A61E-FDECE4A88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399" y="1169739"/>
            <a:ext cx="7796540" cy="4381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600" b="1" i="1" dirty="0">
                <a:solidFill>
                  <a:srgbClr val="00B050"/>
                </a:solidFill>
              </a:rPr>
              <a:t>Data </a:t>
            </a:r>
            <a:r>
              <a:rPr lang="de-DE" sz="2600" b="1" i="1" dirty="0" err="1">
                <a:solidFill>
                  <a:srgbClr val="00B050"/>
                </a:solidFill>
              </a:rPr>
              <a:t>loader</a:t>
            </a:r>
            <a:r>
              <a:rPr lang="de-DE" sz="2600" b="1" i="1" dirty="0">
                <a:solidFill>
                  <a:srgbClr val="00B050"/>
                </a:solidFill>
              </a:rPr>
              <a:t> (</a:t>
            </a:r>
            <a:r>
              <a:rPr lang="de-DE" sz="2600" b="1" i="1" dirty="0" err="1">
                <a:solidFill>
                  <a:srgbClr val="00B050"/>
                </a:solidFill>
              </a:rPr>
              <a:t>Bionance</a:t>
            </a:r>
            <a:r>
              <a:rPr lang="de-DE" sz="2600" b="1" i="1" dirty="0">
                <a:solidFill>
                  <a:srgbClr val="00B050"/>
                </a:solidFill>
              </a:rPr>
              <a:t>)</a:t>
            </a:r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1862C207-72D7-CE85-CFF6-C8696E0DA68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030658" y="38841"/>
            <a:ext cx="3162300" cy="685800"/>
          </a:xfrm>
          <a:prstGeom prst="rect">
            <a:avLst/>
          </a:prstGeom>
          <a:ln/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73551DB-2A3D-2E70-A231-FA764D1CD561}"/>
              </a:ext>
            </a:extLst>
          </p:cNvPr>
          <p:cNvSpPr txBox="1"/>
          <p:nvPr/>
        </p:nvSpPr>
        <p:spPr>
          <a:xfrm>
            <a:off x="974319" y="6488668"/>
            <a:ext cx="6096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/>
              <a:t>OPA Bootcamp DE Feb 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78B4C4-F369-9997-DC90-47B59D01A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3813" y="-92510"/>
            <a:ext cx="985398" cy="90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11FE79-5A7A-33CB-220E-1BEF43E9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53A0D07-6EDC-FF75-AF3B-32C57ABBB686}"/>
              </a:ext>
            </a:extLst>
          </p:cNvPr>
          <p:cNvSpPr txBox="1"/>
          <p:nvPr/>
        </p:nvSpPr>
        <p:spPr>
          <a:xfrm>
            <a:off x="1173399" y="1607904"/>
            <a:ext cx="6138278" cy="1116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defTabSz="9144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>
                <a:effectLst/>
              </a:defRPr>
            </a:lvl1pPr>
            <a:lvl2pPr marL="795338" indent="-338138"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>
                <a:effectLst/>
              </a:defRPr>
            </a:lvl2pPr>
            <a:lvl3pPr marL="1258888" indent="-344488"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>
                <a:effectLst/>
              </a:defRPr>
            </a:lvl3pPr>
            <a:lvl4pPr marL="1709738" indent="-338138"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>
                <a:effectLst/>
              </a:defRPr>
            </a:lvl4pPr>
            <a:lvl5pPr marL="2173288" indent="-344488"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>
                <a:effectLst/>
              </a:defRPr>
            </a:lvl5pPr>
            <a:lvl6pPr marL="2642616" indent="-338328"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baseline="0">
                <a:effectLst/>
              </a:defRPr>
            </a:lvl6pPr>
            <a:lvl7pPr marL="3108960" indent="-338328"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baseline="0">
                <a:effectLst/>
              </a:defRPr>
            </a:lvl7pPr>
            <a:lvl8pPr marL="3575304" indent="-338328"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baseline="0">
                <a:effectLst/>
              </a:defRPr>
            </a:lvl8pPr>
            <a:lvl9pPr marL="4041648" indent="-338328"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baseline="0">
                <a:effectLst/>
              </a:defRPr>
            </a:lvl9pPr>
          </a:lstStyle>
          <a:p>
            <a:r>
              <a:rPr lang="de-DE" dirty="0" err="1"/>
              <a:t>Bionance</a:t>
            </a:r>
            <a:r>
              <a:rPr lang="de-DE" dirty="0"/>
              <a:t> </a:t>
            </a:r>
            <a:r>
              <a:rPr lang="de-DE" dirty="0" err="1"/>
              <a:t>endpoint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(https://api.binance.com)</a:t>
            </a:r>
          </a:p>
          <a:p>
            <a:r>
              <a:rPr lang="de-DE" dirty="0"/>
              <a:t>	GET </a:t>
            </a:r>
            <a:r>
              <a:rPr lang="de-DE" dirty="0" err="1"/>
              <a:t>api</a:t>
            </a:r>
            <a:r>
              <a:rPr lang="de-DE" dirty="0"/>
              <a:t>/v3/klines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D926A89-FCE6-9022-B6E1-985AF1295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399" y="2767889"/>
            <a:ext cx="1683584" cy="162552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0DD3B50-06C0-2D7F-E0FF-FDE42E41C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871" y="3703153"/>
            <a:ext cx="2943607" cy="2633991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1E4ABC1-E3E0-F9EC-1EF0-937AFF640B6E}"/>
              </a:ext>
            </a:extLst>
          </p:cNvPr>
          <p:cNvCxnSpPr>
            <a:cxnSpLocks/>
          </p:cNvCxnSpPr>
          <p:nvPr/>
        </p:nvCxnSpPr>
        <p:spPr>
          <a:xfrm>
            <a:off x="3320469" y="5433578"/>
            <a:ext cx="206356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AD1BCEE1-AC8D-DB50-35BA-983315E42A6D}"/>
              </a:ext>
            </a:extLst>
          </p:cNvPr>
          <p:cNvCxnSpPr>
            <a:cxnSpLocks/>
          </p:cNvCxnSpPr>
          <p:nvPr/>
        </p:nvCxnSpPr>
        <p:spPr>
          <a:xfrm>
            <a:off x="3320469" y="5563363"/>
            <a:ext cx="206356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FF62C20-5E06-689C-C0C6-2484644854D1}"/>
              </a:ext>
            </a:extLst>
          </p:cNvPr>
          <p:cNvCxnSpPr>
            <a:cxnSpLocks/>
          </p:cNvCxnSpPr>
          <p:nvPr/>
        </p:nvCxnSpPr>
        <p:spPr>
          <a:xfrm>
            <a:off x="3320469" y="5693149"/>
            <a:ext cx="249039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1953A64-B38B-41B6-060F-EB509BD36083}"/>
              </a:ext>
            </a:extLst>
          </p:cNvPr>
          <p:cNvCxnSpPr>
            <a:cxnSpLocks/>
          </p:cNvCxnSpPr>
          <p:nvPr/>
        </p:nvCxnSpPr>
        <p:spPr>
          <a:xfrm>
            <a:off x="3320469" y="5833750"/>
            <a:ext cx="249039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8D2A47B-459B-93DB-FB96-5E79E1DCB119}"/>
              </a:ext>
            </a:extLst>
          </p:cNvPr>
          <p:cNvCxnSpPr>
            <a:cxnSpLocks/>
          </p:cNvCxnSpPr>
          <p:nvPr/>
        </p:nvCxnSpPr>
        <p:spPr>
          <a:xfrm>
            <a:off x="3320469" y="5964519"/>
            <a:ext cx="249039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EEC998A9-B821-6EC1-5BB9-D9F2067C628D}"/>
              </a:ext>
            </a:extLst>
          </p:cNvPr>
          <p:cNvSpPr txBox="1"/>
          <p:nvPr/>
        </p:nvSpPr>
        <p:spPr>
          <a:xfrm>
            <a:off x="1173399" y="5545926"/>
            <a:ext cx="1683584" cy="307777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de-DE" sz="1400" dirty="0">
                <a:solidFill>
                  <a:srgbClr val="FF0000"/>
                </a:solidFill>
              </a:rPr>
              <a:t>Not </a:t>
            </a:r>
            <a:r>
              <a:rPr lang="de-DE" sz="1400" dirty="0" err="1">
                <a:solidFill>
                  <a:srgbClr val="FF0000"/>
                </a:solidFill>
              </a:rPr>
              <a:t>implemented</a:t>
            </a:r>
            <a:endParaRPr lang="de-DE" sz="1400" dirty="0">
              <a:solidFill>
                <a:srgbClr val="FF0000"/>
              </a:solidFill>
            </a:endParaRP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BEB421BD-5A0D-7D17-318A-1429DBB28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2291" y="2166049"/>
            <a:ext cx="4693389" cy="44100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6643DFF-A1F9-DBA9-C0B5-757B96A8B4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41239" y="993533"/>
            <a:ext cx="683907" cy="7185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5212965-E600-4AAC-1958-85C5B6CC60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13176" y="1873560"/>
            <a:ext cx="740031" cy="58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8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1BB2A-3A27-C99F-F481-E453EE1E5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4A4952-9EE8-CB34-32A9-870738C7E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383" y="0"/>
            <a:ext cx="2885288" cy="1077229"/>
          </a:xfrm>
        </p:spPr>
        <p:txBody>
          <a:bodyPr>
            <a:normAutofit fontScale="90000"/>
          </a:bodyPr>
          <a:lstStyle/>
          <a:p>
            <a:r>
              <a:rPr lang="de-DE" sz="5300" b="1" dirty="0">
                <a:solidFill>
                  <a:srgbClr val="00B050"/>
                </a:solidFill>
              </a:rPr>
              <a:t>OPA</a:t>
            </a:r>
            <a:br>
              <a:rPr lang="de-DE" dirty="0"/>
            </a:br>
            <a:r>
              <a:rPr lang="fr-FR" sz="1800" b="1" dirty="0" err="1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CryptoBot</a:t>
            </a:r>
            <a:r>
              <a:rPr lang="fr-FR" sz="1800" b="1" dirty="0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 </a:t>
            </a:r>
            <a:r>
              <a:rPr lang="fr-FR" sz="1800" b="1" dirty="0" err="1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with</a:t>
            </a:r>
            <a:r>
              <a:rPr lang="fr-FR" sz="1800" b="1" dirty="0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 </a:t>
            </a:r>
            <a:r>
              <a:rPr lang="fr-FR" sz="1800" b="1" dirty="0" err="1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Binance</a:t>
            </a:r>
            <a:br>
              <a:rPr lang="de-DE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76E07F-9845-39D3-CBF3-9B813DB72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399" y="1169739"/>
            <a:ext cx="7796540" cy="4381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600" b="1" i="1" dirty="0" err="1">
                <a:solidFill>
                  <a:srgbClr val="00B050"/>
                </a:solidFill>
              </a:rPr>
              <a:t>Machine</a:t>
            </a:r>
            <a:r>
              <a:rPr lang="de-DE" sz="2600" b="1" i="1" dirty="0">
                <a:solidFill>
                  <a:srgbClr val="00B050"/>
                </a:solidFill>
              </a:rPr>
              <a:t> </a:t>
            </a:r>
            <a:r>
              <a:rPr lang="de-DE" sz="2600" b="1" i="1" dirty="0" err="1">
                <a:solidFill>
                  <a:srgbClr val="00B050"/>
                </a:solidFill>
              </a:rPr>
              <a:t>learning</a:t>
            </a:r>
            <a:r>
              <a:rPr lang="de-DE" sz="2600" b="1" i="1" dirty="0">
                <a:solidFill>
                  <a:srgbClr val="00B050"/>
                </a:solidFill>
              </a:rPr>
              <a:t> </a:t>
            </a:r>
            <a:r>
              <a:rPr lang="de-DE" sz="1800" b="1" i="1" dirty="0"/>
              <a:t>(LSTM)</a:t>
            </a:r>
            <a:endParaRPr lang="de-DE" sz="2600" b="1" i="1" dirty="0"/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21012A9E-94F7-1C02-4006-CDF7E2178734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030658" y="38841"/>
            <a:ext cx="3162300" cy="685800"/>
          </a:xfrm>
          <a:prstGeom prst="rect">
            <a:avLst/>
          </a:prstGeom>
          <a:ln/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2A56CA8-474C-AE54-515E-8D199B0FFCC0}"/>
              </a:ext>
            </a:extLst>
          </p:cNvPr>
          <p:cNvSpPr txBox="1"/>
          <p:nvPr/>
        </p:nvSpPr>
        <p:spPr>
          <a:xfrm>
            <a:off x="974319" y="6488668"/>
            <a:ext cx="6096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/>
              <a:t>OPA Bootcamp DE Feb 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58FD63-56D7-BD50-1A3D-4C9DEE318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3813" y="-92510"/>
            <a:ext cx="985398" cy="90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987E315-42F2-CA05-0B86-5B3FF77F5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B644BD8-3F40-BD92-CAA6-26399624B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634" y="1862282"/>
            <a:ext cx="3389435" cy="156671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9947A42-F6C2-57C8-2D07-21DCD1D20B56}"/>
              </a:ext>
            </a:extLst>
          </p:cNvPr>
          <p:cNvSpPr txBox="1"/>
          <p:nvPr/>
        </p:nvSpPr>
        <p:spPr>
          <a:xfrm>
            <a:off x="1267770" y="4949597"/>
            <a:ext cx="394887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/>
              <a:t>Parameters </a:t>
            </a:r>
            <a:r>
              <a:rPr lang="de-DE" sz="1600" b="1" dirty="0" err="1"/>
              <a:t>for</a:t>
            </a:r>
            <a:r>
              <a:rPr lang="de-DE" sz="1600" b="1" dirty="0"/>
              <a:t> </a:t>
            </a:r>
            <a:r>
              <a:rPr lang="de-DE" sz="1600" b="1" dirty="0" err="1"/>
              <a:t>prediction</a:t>
            </a:r>
            <a:r>
              <a:rPr lang="de-DE" sz="1600" b="1" dirty="0"/>
              <a:t> :</a:t>
            </a:r>
          </a:p>
          <a:p>
            <a:endParaRPr lang="de-DE" sz="1600" b="1" dirty="0"/>
          </a:p>
          <a:p>
            <a:r>
              <a:rPr lang="de-DE" sz="1600" b="1" dirty="0"/>
              <a:t>     </a:t>
            </a:r>
            <a:r>
              <a:rPr lang="de-DE" sz="1400" b="1" dirty="0"/>
              <a:t>- </a:t>
            </a:r>
            <a:r>
              <a:rPr lang="de-DE" sz="1400" b="1" dirty="0" err="1"/>
              <a:t>crypto</a:t>
            </a:r>
            <a:r>
              <a:rPr lang="de-DE" sz="1400" b="1" dirty="0"/>
              <a:t> </a:t>
            </a:r>
            <a:r>
              <a:rPr lang="de-DE" sz="1400" b="1" dirty="0" err="1"/>
              <a:t>coin</a:t>
            </a:r>
            <a:r>
              <a:rPr lang="de-DE" sz="1400" b="1" dirty="0"/>
              <a:t> </a:t>
            </a:r>
            <a:r>
              <a:rPr lang="de-DE" sz="1400" b="1" dirty="0" err="1"/>
              <a:t>ticker</a:t>
            </a:r>
            <a:endParaRPr lang="de-DE" sz="1400" b="1" dirty="0"/>
          </a:p>
          <a:p>
            <a:r>
              <a:rPr lang="de-DE" sz="1400" b="1" dirty="0"/>
              <a:t>     - </a:t>
            </a:r>
            <a:r>
              <a:rPr lang="de-DE" sz="1400" b="1" dirty="0" err="1"/>
              <a:t>interval</a:t>
            </a:r>
            <a:r>
              <a:rPr lang="de-DE" sz="1400" b="1" dirty="0"/>
              <a:t> 1h, 1d, 1w</a:t>
            </a:r>
          </a:p>
          <a:p>
            <a:r>
              <a:rPr lang="de-DE" sz="1400" b="1" dirty="0"/>
              <a:t>     - </a:t>
            </a:r>
            <a:r>
              <a:rPr lang="de-DE" sz="1400" b="1" dirty="0" err="1"/>
              <a:t>pre-trained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 + </a:t>
            </a:r>
            <a:r>
              <a:rPr lang="de-DE" sz="1400" b="1" dirty="0" err="1"/>
              <a:t>scaler</a:t>
            </a:r>
            <a:endParaRPr lang="de-DE" sz="1400" b="1" dirty="0"/>
          </a:p>
          <a:p>
            <a:r>
              <a:rPr lang="de-DE" sz="1400" b="1" dirty="0"/>
              <a:t>     - last 60 </a:t>
            </a:r>
            <a:r>
              <a:rPr lang="de-DE" sz="1400" b="1" dirty="0" err="1"/>
              <a:t>data</a:t>
            </a:r>
            <a:r>
              <a:rPr lang="de-DE" sz="1400" b="1" dirty="0"/>
              <a:t> </a:t>
            </a:r>
            <a:r>
              <a:rPr lang="de-DE" sz="1400" b="1" dirty="0" err="1"/>
              <a:t>points</a:t>
            </a:r>
            <a:r>
              <a:rPr lang="de-DE" sz="1400" b="1" dirty="0"/>
              <a:t> (</a:t>
            </a:r>
            <a:r>
              <a:rPr lang="de-DE" sz="1400" b="1" dirty="0" err="1"/>
              <a:t>for</a:t>
            </a:r>
            <a:r>
              <a:rPr lang="de-DE" sz="1400" b="1" dirty="0"/>
              <a:t> </a:t>
            </a:r>
            <a:r>
              <a:rPr lang="de-DE" sz="1400" b="1" dirty="0" err="1"/>
              <a:t>prediction</a:t>
            </a:r>
            <a:r>
              <a:rPr lang="de-DE" sz="1400" b="1" dirty="0"/>
              <a:t>)</a:t>
            </a:r>
            <a:endParaRPr lang="de-DE" sz="1600" b="1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9647A8A-A4EF-674C-EA2C-3648C22390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949" y="1388821"/>
            <a:ext cx="3862115" cy="5165283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9A93B28-57BD-45DE-3B03-7464BE081117}"/>
              </a:ext>
            </a:extLst>
          </p:cNvPr>
          <p:cNvSpPr txBox="1"/>
          <p:nvPr/>
        </p:nvSpPr>
        <p:spPr>
          <a:xfrm>
            <a:off x="1267770" y="3549890"/>
            <a:ext cx="39488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/>
              <a:t>Parameters </a:t>
            </a:r>
            <a:r>
              <a:rPr lang="de-DE" sz="1600" b="1" dirty="0" err="1"/>
              <a:t>for</a:t>
            </a:r>
            <a:r>
              <a:rPr lang="de-DE" sz="1600" b="1" dirty="0"/>
              <a:t> </a:t>
            </a:r>
            <a:r>
              <a:rPr lang="de-DE" sz="1600" b="1" dirty="0" err="1"/>
              <a:t>training</a:t>
            </a:r>
            <a:r>
              <a:rPr lang="de-DE" sz="1600" b="1" dirty="0"/>
              <a:t>:</a:t>
            </a:r>
          </a:p>
          <a:p>
            <a:endParaRPr lang="de-DE" sz="1600" b="1" dirty="0"/>
          </a:p>
          <a:p>
            <a:r>
              <a:rPr lang="de-DE" sz="1600" b="1" dirty="0"/>
              <a:t>    </a:t>
            </a:r>
            <a:r>
              <a:rPr lang="de-DE" sz="1400" b="1" dirty="0"/>
              <a:t>- </a:t>
            </a:r>
            <a:r>
              <a:rPr lang="de-DE" sz="1400" b="1" dirty="0" err="1"/>
              <a:t>optimizer</a:t>
            </a:r>
            <a:r>
              <a:rPr lang="de-DE" sz="1400" b="1" dirty="0"/>
              <a:t> = </a:t>
            </a:r>
            <a:r>
              <a:rPr lang="de-DE" sz="1400" b="1" dirty="0" err="1"/>
              <a:t>adam</a:t>
            </a:r>
            <a:endParaRPr lang="de-DE" sz="1400" b="1" dirty="0"/>
          </a:p>
          <a:p>
            <a:r>
              <a:rPr lang="de-DE" sz="1400" b="1" dirty="0"/>
              <a:t>     - </a:t>
            </a:r>
            <a:r>
              <a:rPr lang="de-DE" sz="1400" b="1" dirty="0" err="1"/>
              <a:t>loss</a:t>
            </a:r>
            <a:r>
              <a:rPr lang="de-DE" sz="1400" b="1" dirty="0"/>
              <a:t> </a:t>
            </a:r>
            <a:r>
              <a:rPr lang="de-DE" sz="1400" b="1" dirty="0" err="1"/>
              <a:t>function</a:t>
            </a:r>
            <a:r>
              <a:rPr lang="de-DE" sz="1400" b="1" dirty="0"/>
              <a:t> = </a:t>
            </a:r>
            <a:r>
              <a:rPr lang="de-DE" sz="1400" b="1" dirty="0" err="1"/>
              <a:t>mean_squered_error</a:t>
            </a:r>
            <a:endParaRPr lang="de-DE" sz="1400" b="1" dirty="0"/>
          </a:p>
          <a:p>
            <a:r>
              <a:rPr lang="de-DE" sz="1400" b="1" dirty="0"/>
              <a:t>     - </a:t>
            </a:r>
            <a:r>
              <a:rPr lang="de-DE" sz="1400" b="1" dirty="0" err="1"/>
              <a:t>scaler</a:t>
            </a:r>
            <a:r>
              <a:rPr lang="de-DE" sz="1400" b="1" dirty="0"/>
              <a:t> = </a:t>
            </a:r>
            <a:r>
              <a:rPr lang="de-DE" sz="1400" b="1" dirty="0" err="1"/>
              <a:t>MinMax</a:t>
            </a:r>
            <a:r>
              <a:rPr lang="de-DE" sz="1400" b="1" dirty="0"/>
              <a:t> (0,1)</a:t>
            </a:r>
            <a:endParaRPr lang="de-DE" sz="1600" b="1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FE9ACA1-5D05-D989-9621-1DF28547C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6378" y="931614"/>
            <a:ext cx="619125" cy="47625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3142E90-767D-8CEE-9420-645D948E33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5172" y="1564228"/>
            <a:ext cx="620331" cy="41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48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41896-E201-D01F-BF44-812CE8019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F85938-5F01-149C-FFDA-4113DE636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383" y="0"/>
            <a:ext cx="2885288" cy="1077229"/>
          </a:xfrm>
        </p:spPr>
        <p:txBody>
          <a:bodyPr>
            <a:normAutofit fontScale="90000"/>
          </a:bodyPr>
          <a:lstStyle/>
          <a:p>
            <a:r>
              <a:rPr lang="de-DE" sz="5300" b="1" dirty="0">
                <a:solidFill>
                  <a:srgbClr val="00B050"/>
                </a:solidFill>
              </a:rPr>
              <a:t>OPA</a:t>
            </a:r>
            <a:br>
              <a:rPr lang="de-DE" dirty="0"/>
            </a:br>
            <a:r>
              <a:rPr lang="fr-FR" sz="1800" b="1" dirty="0" err="1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CryptoBot</a:t>
            </a:r>
            <a:r>
              <a:rPr lang="fr-FR" sz="1800" b="1" dirty="0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 </a:t>
            </a:r>
            <a:r>
              <a:rPr lang="fr-FR" sz="1800" b="1" dirty="0" err="1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with</a:t>
            </a:r>
            <a:r>
              <a:rPr lang="fr-FR" sz="1800" b="1" dirty="0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 </a:t>
            </a:r>
            <a:r>
              <a:rPr lang="fr-FR" sz="1800" b="1" dirty="0" err="1">
                <a:effectLst/>
                <a:latin typeface="Montserrat" panose="020F0502020204030204" pitchFamily="2" charset="0"/>
                <a:ea typeface="Montserrat" panose="020F0502020204030204" pitchFamily="2" charset="0"/>
                <a:cs typeface="Montserrat" panose="020F0502020204030204" pitchFamily="2" charset="0"/>
              </a:rPr>
              <a:t>Binance</a:t>
            </a:r>
            <a:br>
              <a:rPr lang="de-DE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2BDF74-45DE-FE89-3AFB-30A7EFD93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399" y="1169739"/>
            <a:ext cx="7796540" cy="4381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600" b="1" i="1" dirty="0">
                <a:solidFill>
                  <a:srgbClr val="00B050"/>
                </a:solidFill>
              </a:rPr>
              <a:t>User interface </a:t>
            </a:r>
            <a:r>
              <a:rPr lang="de-DE" b="1" i="1" dirty="0"/>
              <a:t>(</a:t>
            </a:r>
            <a:r>
              <a:rPr lang="de-DE" b="1" i="1" dirty="0" err="1"/>
              <a:t>Streamlit</a:t>
            </a:r>
            <a:r>
              <a:rPr lang="de-DE" b="1" i="1" dirty="0"/>
              <a:t> </a:t>
            </a:r>
            <a:r>
              <a:rPr lang="de-DE" b="1" i="1" dirty="0" err="1"/>
              <a:t>dashboard</a:t>
            </a:r>
            <a:r>
              <a:rPr lang="de-DE" b="1" i="1" dirty="0"/>
              <a:t>)</a:t>
            </a:r>
            <a:endParaRPr lang="de-DE" sz="2600" b="1" i="1" dirty="0"/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513BA44C-35F8-4D03-4569-C474EB02974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030658" y="38841"/>
            <a:ext cx="3162300" cy="685800"/>
          </a:xfrm>
          <a:prstGeom prst="rect">
            <a:avLst/>
          </a:prstGeom>
          <a:ln/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EAA8004-B4D6-8B76-DB74-3B2319266718}"/>
              </a:ext>
            </a:extLst>
          </p:cNvPr>
          <p:cNvSpPr txBox="1"/>
          <p:nvPr/>
        </p:nvSpPr>
        <p:spPr>
          <a:xfrm>
            <a:off x="974319" y="6488668"/>
            <a:ext cx="6096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/>
              <a:t>OPA Bootcamp DE Feb 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9E624D-34B6-2050-47A8-4726A80C8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3813" y="-92510"/>
            <a:ext cx="985398" cy="90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271590-CD3B-9F3D-6572-0C0DE0FBF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4B0F3AB-3C26-2970-721B-C9E145E7A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510" y="2412735"/>
            <a:ext cx="2464153" cy="292618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5D14AE2-BB04-0D66-11BA-52EEF100D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474" y="1739181"/>
            <a:ext cx="4997962" cy="146566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AC90D88-1680-59F1-CFEB-A806555A60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297" y="3370315"/>
            <a:ext cx="6154495" cy="337200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D61A2F7-295C-D6B9-4B99-F9292C9517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3944" y="817079"/>
            <a:ext cx="704850" cy="8096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0CA8F13-6199-3142-92D9-9A2415FF85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3944" y="1726668"/>
            <a:ext cx="704850" cy="32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881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0</TotalTime>
  <Words>466</Words>
  <Application>Microsoft Office PowerPoint</Application>
  <PresentationFormat>Breitbild</PresentationFormat>
  <Paragraphs>96</Paragraphs>
  <Slides>11</Slides>
  <Notes>2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9" baseType="lpstr">
      <vt:lpstr>Arial</vt:lpstr>
      <vt:lpstr>Calibri</vt:lpstr>
      <vt:lpstr>Montserrat</vt:lpstr>
      <vt:lpstr>MS Shell Dlg 2</vt:lpstr>
      <vt:lpstr>Wingdings</vt:lpstr>
      <vt:lpstr>Wingdings 3</vt:lpstr>
      <vt:lpstr>Madison</vt:lpstr>
      <vt:lpstr>Document</vt:lpstr>
      <vt:lpstr>CryptoBot with Binance</vt:lpstr>
      <vt:lpstr>OPA CryptoBot with Binance </vt:lpstr>
      <vt:lpstr>OPA CryptoBot with Binance </vt:lpstr>
      <vt:lpstr>OPA CryptoBot with Binance </vt:lpstr>
      <vt:lpstr>OPA CryptoBot with Binance </vt:lpstr>
      <vt:lpstr>OPA CryptoBot with Binance </vt:lpstr>
      <vt:lpstr>OPA CryptoBot with Binance </vt:lpstr>
      <vt:lpstr>OPA CryptoBot with Binance </vt:lpstr>
      <vt:lpstr>OPA CryptoBot with Binance </vt:lpstr>
      <vt:lpstr>OPA CryptoBot with Binance </vt:lpstr>
      <vt:lpstr>OPA CryptoBot with Binance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Jakub Siewko</dc:creator>
  <cp:lastModifiedBy>Jakub Siewko</cp:lastModifiedBy>
  <cp:revision>53</cp:revision>
  <dcterms:created xsi:type="dcterms:W3CDTF">2025-05-27T12:42:07Z</dcterms:created>
  <dcterms:modified xsi:type="dcterms:W3CDTF">2025-06-03T11:55:14Z</dcterms:modified>
</cp:coreProperties>
</file>